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82373-B018-B2B8-055D-9466C09D5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DCB674-02AE-14FF-0D37-DD452A862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404A8-7A81-6BEC-C2B1-B7FC19E49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FA4D4-58C5-73BE-2485-B56D298D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5D2C2-E247-057B-59FD-F66CAE79A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4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DCCB-FADF-9E02-09FF-5F0B5338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BBD1E-EE99-63DC-C230-8EC37FA1B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669A-6BD7-1F98-B4D5-4EB95E10A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A7D89-F569-151D-C50B-47DCAA177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52B57-DC96-8A97-D36A-FC504201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50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8E7D0C-A935-EF9B-F193-B4E887F554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3527-4993-8165-E85B-DDCF3D743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B0669-0110-9724-D626-F301F48F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3BF21-EDB4-350B-D3A2-E22AB8D58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0393A-A29B-CBFB-7A7C-B4FC3624A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0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77BE4-902C-A9E8-A793-6CDBC885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37332-D0F4-5564-65EF-4B55BFB14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6703E-1942-6D71-2C99-EB150887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468AB-4EC1-2034-1D69-7DD4FEA2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CB6DA-75CC-5C64-B925-0FE996FA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BB988-6A4F-A8E4-3C71-631214B8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29321-78CD-AA84-E612-4A7920644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96A25-985B-873F-9A0A-CDFD41020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24F3A-787F-082D-8705-5FE5FB764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D04F4-CEDB-6753-E219-BF7CBE61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68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02B46-EA54-0CBC-62CA-6F24E126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14536-66CD-CBE4-2082-191B1B1CD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7B64A-FADB-D21C-FD13-D33BA1E5F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4327E-DC4F-2CA5-E188-9535DF5E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A0B7E-21D7-47DA-727F-FAE92C235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BE688-F276-8B9A-8244-D3A409F3A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33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232FF-FC8F-5898-AF89-3126EC777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52EC9-6165-A81D-F1FE-D609D4810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CB4CD-4A9D-150B-5A46-C73F108FF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F8F3B8-6415-7869-16B6-87B9E8EC8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2A9956-CEB5-7E4E-E54B-3EDA514592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10330B-0D30-F397-8C66-134182A3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554C56-874E-1469-D626-87A014EA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2B626-4400-FB50-2883-94B6FB7AE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0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0F1E0-E64E-905F-D203-3397A0837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D5FDB6-2BD3-9B8F-491C-0961C27B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CB6A8-D643-DBE1-28D0-8FD3CD1DE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CCEC7-ABFF-B02A-6924-AE2A4E30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7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4B7106-53E8-2BBA-4878-236698E5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630835-2D86-0BC5-AC72-B354CA95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A1766-7940-541E-D7B1-47370FC4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25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2F9F-9BAD-3D8E-4B44-415BF2437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AF162-B6D6-A86A-ACCA-1162F2B9F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3CC5F-9FD1-E7D6-A40F-2977ACA1E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40FCB-9844-885E-20AB-5AEA2C4C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600D4-73BD-F18E-781F-B34D2C06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E10EE-2AC7-3391-3185-537DD8E8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41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180C-91E7-8D08-37C0-6205B6040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0B51C0-DB16-84F4-B0BC-D09CD4551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36C96-47FE-090B-4D5D-46630D381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A6EB9-8034-D9B5-2536-06714102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D5B49-BC35-25C7-D76F-C11F17201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61EB0-89C0-1FB9-8406-F21F2FA5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22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2A6735-4106-6588-1FD6-E6457A514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EA903-8BF7-6B7E-DA63-34AC2D6B3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2DC4-9535-26C7-47FA-F92BD94C1F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119A9-D6E1-4ECF-9CC3-582BD31A4788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FB03C-5CAA-C5F0-A4BF-BE8F239E9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2034A-4486-041E-C0DE-3AA1ADFA0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170E0-1692-4B2B-8A8D-07922677A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9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AC9D417-2175-C7C3-5191-53E606A13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061383"/>
              </p:ext>
            </p:extLst>
          </p:nvPr>
        </p:nvGraphicFramePr>
        <p:xfrm>
          <a:off x="0" y="0"/>
          <a:ext cx="12192000" cy="7259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38056296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2735344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42786360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22309652"/>
                    </a:ext>
                  </a:extLst>
                </a:gridCol>
              </a:tblGrid>
              <a:tr h="867251">
                <a:tc>
                  <a:txBody>
                    <a:bodyPr/>
                    <a:lstStyle/>
                    <a:p>
                      <a:r>
                        <a:rPr lang="en-US" sz="3600" b="1" dirty="0">
                          <a:latin typeface="Agency FB" panose="020B0503020202020204" pitchFamily="34" charset="0"/>
                        </a:rPr>
                        <a:t>Aspect</a:t>
                      </a:r>
                      <a:endParaRPr lang="en-GB" sz="3600" b="1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>
                          <a:latin typeface="Agency FB" panose="020B0503020202020204" pitchFamily="34" charset="0"/>
                        </a:rPr>
                        <a:t>Current State</a:t>
                      </a:r>
                      <a:endParaRPr lang="en-GB" sz="3600" b="1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>
                          <a:latin typeface="Agency FB" panose="020B0503020202020204" pitchFamily="34" charset="0"/>
                        </a:rPr>
                        <a:t>Desired State</a:t>
                      </a:r>
                      <a:endParaRPr lang="en-GB" sz="3600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>
                          <a:latin typeface="Agency FB" panose="020B0503020202020204" pitchFamily="34" charset="0"/>
                        </a:rPr>
                        <a:t>Gap</a:t>
                      </a:r>
                      <a:endParaRPr lang="en-GB" sz="3600" b="1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856"/>
                  </a:ext>
                </a:extLst>
              </a:tr>
              <a:tr h="867251"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r>
                        <a:rPr lang="en-GB" sz="2400" dirty="0">
                          <a:latin typeface="Agency FB" panose="020B0503020202020204" pitchFamily="34" charset="0"/>
                        </a:rPr>
                        <a:t>List different aspects being </a:t>
                      </a:r>
                      <a:r>
                        <a:rPr lang="en-GB" sz="2400" dirty="0" err="1">
                          <a:latin typeface="Agency FB" panose="020B0503020202020204" pitchFamily="34" charset="0"/>
                        </a:rPr>
                        <a:t>analyzed</a:t>
                      </a:r>
                      <a:r>
                        <a:rPr lang="en-GB" sz="2400" dirty="0">
                          <a:latin typeface="Agency FB" panose="020B0503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r>
                        <a:rPr lang="en-US" sz="2400" dirty="0">
                          <a:latin typeface="Agency FB" panose="020B0503020202020204" pitchFamily="34" charset="0"/>
                        </a:rPr>
                        <a:t>For each aspect, state </a:t>
                      </a:r>
                      <a:r>
                        <a:rPr lang="en-GB" sz="2400" dirty="0">
                          <a:latin typeface="Agency FB" panose="020B0503020202020204" pitchFamily="34" charset="0"/>
                        </a:rPr>
                        <a:t>the current situation.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r>
                        <a:rPr lang="en-US" sz="2400" dirty="0">
                          <a:latin typeface="Agency FB" panose="020B0503020202020204" pitchFamily="34" charset="0"/>
                        </a:rPr>
                        <a:t>For each aspect, s</a:t>
                      </a:r>
                      <a:r>
                        <a:rPr lang="en-GB" sz="2400" dirty="0" err="1">
                          <a:latin typeface="Agency FB" panose="020B0503020202020204" pitchFamily="34" charset="0"/>
                        </a:rPr>
                        <a:t>pecify</a:t>
                      </a:r>
                      <a:r>
                        <a:rPr lang="en-GB" sz="2400" dirty="0">
                          <a:latin typeface="Agency FB" panose="020B0503020202020204" pitchFamily="34" charset="0"/>
                        </a:rPr>
                        <a:t> the intended/ optimal state.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r>
                        <a:rPr lang="en-US" sz="2400" b="0" i="0" dirty="0">
                          <a:latin typeface="Agency FB" panose="020B0503020202020204" pitchFamily="34" charset="0"/>
                        </a:rPr>
                        <a:t>S</a:t>
                      </a:r>
                      <a:r>
                        <a:rPr lang="en-GB" sz="2400" dirty="0" err="1">
                          <a:latin typeface="Agency FB" panose="020B0503020202020204" pitchFamily="34" charset="0"/>
                        </a:rPr>
                        <a:t>pecific</a:t>
                      </a:r>
                      <a:r>
                        <a:rPr lang="en-GB" sz="2400" dirty="0">
                          <a:latin typeface="Agency FB" panose="020B0503020202020204" pitchFamily="34" charset="0"/>
                        </a:rPr>
                        <a:t> actions or improvements for </a:t>
                      </a:r>
                      <a:r>
                        <a:rPr lang="en-GB" sz="2400">
                          <a:latin typeface="Agency FB" panose="020B0503020202020204" pitchFamily="34" charset="0"/>
                        </a:rPr>
                        <a:t>each aspect.</a:t>
                      </a:r>
                      <a:endParaRPr lang="en-GB" sz="2400" b="0" i="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567715"/>
                  </a:ext>
                </a:extLst>
              </a:tr>
              <a:tr h="867251"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292370"/>
                  </a:ext>
                </a:extLst>
              </a:tr>
              <a:tr h="867251"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376061"/>
                  </a:ext>
                </a:extLst>
              </a:tr>
              <a:tr h="867251"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17309"/>
                  </a:ext>
                </a:extLst>
              </a:tr>
              <a:tr h="867251"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340761"/>
                  </a:ext>
                </a:extLst>
              </a:tr>
              <a:tr h="867251"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038208"/>
                  </a:ext>
                </a:extLst>
              </a:tr>
              <a:tr h="867251">
                <a:tc>
                  <a:txBody>
                    <a:bodyPr/>
                    <a:lstStyle/>
                    <a:p>
                      <a:pPr lvl="0">
                        <a:buFont typeface="+mj-lt"/>
                        <a:buNone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063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80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mycustompaper.com</dc:creator>
  <cp:lastModifiedBy>zekaka10@gmail.com</cp:lastModifiedBy>
  <cp:revision>1</cp:revision>
  <dcterms:created xsi:type="dcterms:W3CDTF">2024-01-26T17:28:42Z</dcterms:created>
  <dcterms:modified xsi:type="dcterms:W3CDTF">2024-01-26T17:33:17Z</dcterms:modified>
</cp:coreProperties>
</file>